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8" r:id="rId1"/>
  </p:sldMasterIdLst>
  <p:sldIdLst>
    <p:sldId id="256" r:id="rId2"/>
    <p:sldId id="262" r:id="rId3"/>
    <p:sldId id="269" r:id="rId4"/>
    <p:sldId id="264" r:id="rId5"/>
    <p:sldId id="268" r:id="rId6"/>
    <p:sldId id="273" r:id="rId7"/>
    <p:sldId id="270" r:id="rId8"/>
    <p:sldId id="259" r:id="rId9"/>
    <p:sldId id="265" r:id="rId10"/>
    <p:sldId id="266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8E4D050-6393-4BD5-B52B-610978B343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7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B83E9-57BB-403C-8049-AD598A8FB7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6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DA08E-7E2C-4923-97DC-00B1F00DAE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5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AB01A5-99F7-4CC6-9514-A0AC07ED38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63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D32E76A-FB56-4FF4-81BA-126CF122B5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9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B4F8C0-7D75-4127-8504-2986BFEED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6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91E809-8225-45A3-939E-1022AA8B3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7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6634CA-BBC6-490B-B8FB-A55F17D8F3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7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D5B9D-4FEA-45E2-9273-2BF467CC91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3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05B5FCF-3C0B-4D6F-9A82-7633F368CD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2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7EA4B7A-094A-42EE-8C18-76567EF61F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9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35E5024C-30E6-4909-A3B5-689EE11BF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06" r:id="rId7"/>
    <p:sldLayoutId id="2147484215" r:id="rId8"/>
    <p:sldLayoutId id="2147484216" r:id="rId9"/>
    <p:sldLayoutId id="2147484207" r:id="rId10"/>
    <p:sldLayoutId id="2147484208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1"/>
            <a:ext cx="8686800" cy="2209800"/>
          </a:xfrm>
        </p:spPr>
        <p:txBody>
          <a:bodyPr anchor="ctr"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How History Influences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Puritanism (1620-1750)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2192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Authority and Obedience: </a:t>
            </a:r>
            <a:b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31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Foundations of Puritan Social Order</a:t>
            </a:r>
            <a:endParaRPr lang="en-US" sz="31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819400" cy="6397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Has Authority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3965575" cy="639762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Must Be Obedient</a:t>
            </a:r>
            <a:endParaRPr lang="en-US" dirty="0"/>
          </a:p>
        </p:txBody>
      </p:sp>
      <p:sp>
        <p:nvSpPr>
          <p:cNvPr id="19461" name="Content Placeholder 6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200400" cy="1981200"/>
          </a:xfrm>
        </p:spPr>
        <p:txBody>
          <a:bodyPr/>
          <a:lstStyle/>
          <a:p>
            <a:pPr eaLnBrk="1" hangingPunct="1"/>
            <a:r>
              <a:rPr lang="en-US" smtClean="0"/>
              <a:t>God</a:t>
            </a:r>
          </a:p>
          <a:p>
            <a:pPr eaLnBrk="1" hangingPunct="1"/>
            <a:r>
              <a:rPr lang="en-US" smtClean="0"/>
              <a:t>Jesus Christ</a:t>
            </a:r>
          </a:p>
          <a:p>
            <a:pPr eaLnBrk="1" hangingPunct="1"/>
            <a:r>
              <a:rPr lang="en-US" smtClean="0"/>
              <a:t>husband</a:t>
            </a:r>
          </a:p>
          <a:p>
            <a:pPr eaLnBrk="1" hangingPunct="1"/>
            <a:r>
              <a:rPr lang="en-US" smtClean="0"/>
              <a:t>parents</a:t>
            </a:r>
          </a:p>
          <a:p>
            <a:pPr eaLnBrk="1" hangingPunct="1"/>
            <a:r>
              <a:rPr lang="en-US" smtClean="0"/>
              <a:t>master</a:t>
            </a:r>
          </a:p>
        </p:txBody>
      </p:sp>
      <p:sp>
        <p:nvSpPr>
          <p:cNvPr id="19462" name="Content Placeholder 8"/>
          <p:cNvSpPr>
            <a:spLocks noGrp="1"/>
          </p:cNvSpPr>
          <p:nvPr>
            <p:ph sz="quarter" idx="4"/>
          </p:nvPr>
        </p:nvSpPr>
        <p:spPr>
          <a:xfrm>
            <a:off x="6400800" y="2362200"/>
            <a:ext cx="2133600" cy="2133600"/>
          </a:xfrm>
        </p:spPr>
        <p:txBody>
          <a:bodyPr/>
          <a:lstStyle/>
          <a:p>
            <a:pPr eaLnBrk="1" hangingPunct="1"/>
            <a:r>
              <a:rPr lang="en-US" smtClean="0"/>
              <a:t>the church        </a:t>
            </a:r>
          </a:p>
          <a:p>
            <a:pPr eaLnBrk="1" hangingPunct="1"/>
            <a:r>
              <a:rPr lang="en-US" smtClean="0"/>
              <a:t>each person</a:t>
            </a:r>
          </a:p>
          <a:p>
            <a:pPr eaLnBrk="1" hangingPunct="1"/>
            <a:r>
              <a:rPr lang="en-US" smtClean="0"/>
              <a:t>wife</a:t>
            </a:r>
          </a:p>
          <a:p>
            <a:pPr eaLnBrk="1" hangingPunct="1"/>
            <a:r>
              <a:rPr lang="en-US" smtClean="0"/>
              <a:t>children</a:t>
            </a:r>
          </a:p>
          <a:p>
            <a:pPr eaLnBrk="1" hangingPunct="1"/>
            <a:r>
              <a:rPr lang="en-US" smtClean="0"/>
              <a:t>servants</a:t>
            </a:r>
          </a:p>
        </p:txBody>
      </p:sp>
      <p:pic>
        <p:nvPicPr>
          <p:cNvPr id="10" name="Picture 9" descr="(Pur5) man and wo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895600"/>
            <a:ext cx="2523723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664536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USA in 2011: The Puritan Legacy</a:t>
            </a:r>
            <a:endParaRPr lang="en-US" sz="3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3" name="Content Placeholder 7"/>
          <p:cNvSpPr>
            <a:spLocks noGrp="1"/>
          </p:cNvSpPr>
          <p:nvPr>
            <p:ph type="body" sz="half" idx="2"/>
          </p:nvPr>
        </p:nvSpPr>
        <p:spPr>
          <a:xfrm>
            <a:off x="3962400" y="1066800"/>
            <a:ext cx="5029200" cy="55626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need for moral 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justification for private,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public, and governmental acts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Questing for Freedom—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personal, political, economic,          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and social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Puritan work ethic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Elegiac verse—morbid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fascination with death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city upon the hill—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concept  of manifest destiny</a:t>
            </a:r>
          </a:p>
        </p:txBody>
      </p:sp>
      <p:pic>
        <p:nvPicPr>
          <p:cNvPr id="12" name="Picture Placeholder 11" descr="(Pur3) comic ma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999" b="8999"/>
          <a:stretch>
            <a:fillRect/>
          </a:stretch>
        </p:blipFill>
        <p:spPr>
          <a:xfrm>
            <a:off x="304800" y="1371600"/>
            <a:ext cx="3581400" cy="487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67936"/>
          </a:xfrm>
        </p:spPr>
        <p:txBody>
          <a:bodyPr>
            <a:no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Timed Writing: </a:t>
            </a:r>
            <a:b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Puritan Legacy</a:t>
            </a:r>
            <a:endParaRPr lang="en-US" sz="4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90696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Prompt #1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Each aspect of the Puritan legacy (from the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previous slide) has positive and negative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implications.  Which aspect do you personally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value or appreciate the most, and why?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Prompt #2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Choose an aspect of the Puritan legacy that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you dislike.  Explain why you believe this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aspect of the Puritan legacy is more harmful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than helpful to our society today. </a:t>
            </a:r>
            <a:endParaRPr lang="en-US" sz="2800" dirty="0"/>
          </a:p>
        </p:txBody>
      </p:sp>
      <p:pic>
        <p:nvPicPr>
          <p:cNvPr id="21508" name="Picture 2" descr="C:\Users\Stephen\AppData\Local\Microsoft\Windows\Temporary Internet Files\Content.IE5\YNDKS2M1\MCj0412390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"/>
            <a:ext cx="12620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Puritans left England because: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5029200" cy="5029200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England established of a single state-sponsored church.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King James’ accused them of being heretics and traitors.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King Charles’ imprisoned people who had broken no laws, but had displeased the King.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This leads to the Great Migration (1630 – 1640) and the founding of the Massachusetts Bay Colony.</a:t>
            </a:r>
          </a:p>
        </p:txBody>
      </p:sp>
      <p:pic>
        <p:nvPicPr>
          <p:cNvPr id="11" name="Content Placeholder 10" descr="(Pur12) cou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590800"/>
            <a:ext cx="3508744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Two Important </a:t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New England Settlements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The Plymouth Colony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The Massachusetts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Bay Colony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Flagship Mayflower – 1620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Leader—William Bradford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Settlers known as Pilgrims and Separatists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“The Mayflower Compact” provides for social, religious, and economic freedom, while maintaining ties to Great Britain.</a:t>
            </a:r>
            <a:endParaRPr lang="en-US" dirty="0"/>
          </a:p>
        </p:txBody>
      </p:sp>
      <p:sp>
        <p:nvSpPr>
          <p:cNvPr id="12294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Flagship Arbella —1630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Leader—John Winthrop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Settlers are mostly Puritans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“The Arbella Covenant” clearly establishes a religious and theocratic settlement, free of ties to Great Britain.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Values of Puritanism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524000"/>
            <a:ext cx="5791200" cy="47244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Total Depravity: </a:t>
            </a:r>
            <a:r>
              <a:rPr lang="en-US" sz="2400" dirty="0" smtClean="0"/>
              <a:t>Through Adam and Eve’s fall, every person is born sinful—concept of Original Sin.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Unconditional Election: </a:t>
            </a:r>
            <a:r>
              <a:rPr lang="en-US" sz="2400" dirty="0" smtClean="0"/>
              <a:t>God “saves” those he wishes—only a few are selected for salvation—concept of predestination.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Irresistible Grace: </a:t>
            </a:r>
            <a:r>
              <a:rPr lang="en-US" sz="2400" dirty="0" smtClean="0"/>
              <a:t>God’s grace is freely given, it cannot be earned.  Grace is defined as being chose to go to heaven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pic>
        <p:nvPicPr>
          <p:cNvPr id="12" name="Content Placeholder 11" descr="(Pur11) John Edward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0"/>
            <a:ext cx="2188057" cy="2849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Values of Puritanism (continued)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Typology:</a:t>
            </a:r>
            <a:r>
              <a:rPr lang="en-US" sz="2400" dirty="0" smtClean="0"/>
              <a:t> God tests us and we need to find the story in the Bible that is the same type of test as ours.  We should be happy for bad things </a:t>
            </a:r>
          </a:p>
          <a:p>
            <a:pPr eaLnBrk="1" hangingPunct="1">
              <a:defRPr/>
            </a:pPr>
            <a:r>
              <a:rPr lang="en-US" sz="2400" dirty="0" smtClean="0"/>
              <a:t>because it shows God is </a:t>
            </a:r>
          </a:p>
          <a:p>
            <a:pPr eaLnBrk="1" hangingPunct="1">
              <a:defRPr/>
            </a:pPr>
            <a:r>
              <a:rPr lang="en-US" sz="2400" dirty="0" smtClean="0"/>
              <a:t>testing us.  (Like Job)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  </a:t>
            </a:r>
          </a:p>
          <a:p>
            <a:pPr eaLnBrk="1" hangingPunct="1">
              <a:defRPr/>
            </a:pPr>
            <a:r>
              <a:rPr lang="en-US" sz="2400" b="1" dirty="0" smtClean="0"/>
              <a:t>Manifest Destiny:  They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sz="2400" b="1" dirty="0"/>
              <a:t>b</a:t>
            </a:r>
            <a:r>
              <a:rPr lang="en-US" sz="2400" b="1" dirty="0" smtClean="0"/>
              <a:t>elieved they were chosen to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sz="2400" b="1" dirty="0"/>
              <a:t>b</a:t>
            </a:r>
            <a:r>
              <a:rPr lang="en-US" sz="2400" b="1" dirty="0" smtClean="0"/>
              <a:t>e an example for the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rest of the world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sz="1600" dirty="0" smtClean="0"/>
              <a:t>“…for we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1600" dirty="0" smtClean="0"/>
              <a:t>    must consider that we shall be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1600" dirty="0" smtClean="0"/>
              <a:t>    as a city upon a hill, the eyes of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1600" dirty="0" smtClean="0"/>
              <a:t>    all people are upon us…”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1600" dirty="0" smtClean="0"/>
              <a:t>                      John Winthrop (1630)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 smtClean="0"/>
          </a:p>
        </p:txBody>
      </p:sp>
      <p:pic>
        <p:nvPicPr>
          <p:cNvPr id="7" name="Content Placeholder 6" descr="(Pu18) Destin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590800"/>
            <a:ext cx="2852596" cy="2134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Values of Puritanism (continued)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6238"/>
            <a:ext cx="4038600" cy="4525962"/>
          </a:xfrm>
        </p:spPr>
        <p:txBody>
          <a:bodyPr/>
          <a:lstStyle/>
          <a:p>
            <a:r>
              <a:rPr lang="en-US" b="1" smtClean="0"/>
              <a:t>Backsliding: </a:t>
            </a:r>
            <a:r>
              <a:rPr lang="en-US" smtClean="0"/>
              <a:t>The belief that “saved” believers can fall into temptation and become sinners.  Satan is particularly interested in snaring such believers.</a:t>
            </a:r>
          </a:p>
          <a:p>
            <a:endParaRPr lang="en-US" smtClean="0"/>
          </a:p>
        </p:txBody>
      </p:sp>
      <p:pic>
        <p:nvPicPr>
          <p:cNvPr id="15364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3550" y="2133600"/>
            <a:ext cx="26924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Function of Puritan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6387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To transform a mysterious God—mysterious because he is separate from the world.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To make him more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/>
              <a:t>   relevant to the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/>
              <a:t>   universe.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To glorify God.</a:t>
            </a:r>
          </a:p>
        </p:txBody>
      </p:sp>
      <p:pic>
        <p:nvPicPr>
          <p:cNvPr id="16" name="Picture 15" descr="(Pur16) manifest desti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505200"/>
            <a:ext cx="4316910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Style of Puritan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35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Plain language: </a:t>
            </a:r>
            <a:r>
              <a:rPr lang="en-US" sz="2800" dirty="0" smtClean="0"/>
              <a:t>Puritans reject </a:t>
            </a:r>
            <a:r>
              <a:rPr lang="en-US" sz="2800" dirty="0" err="1" smtClean="0"/>
              <a:t>ornateness</a:t>
            </a:r>
            <a:r>
              <a:rPr lang="en-US" sz="2800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Inversion: </a:t>
            </a:r>
            <a:r>
              <a:rPr lang="en-US" sz="2800" dirty="0" smtClean="0"/>
              <a:t>Anne Bradstreet’s “Here Follow Some Verses Upon the Burning of our Home”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Purpose: </a:t>
            </a:r>
            <a:r>
              <a:rPr lang="en-US" sz="2800" dirty="0" smtClean="0"/>
              <a:t>there is a clear purpose to Puritan writing (see previous slide).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Idealism: </a:t>
            </a:r>
            <a:r>
              <a:rPr lang="en-US" sz="2800" dirty="0" smtClean="0"/>
              <a:t>both religious and political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Biblical allusions: </a:t>
            </a:r>
            <a:r>
              <a:rPr lang="en-US" sz="2800" dirty="0" smtClean="0"/>
              <a:t>frequent references to, and quotations from, Biblical characters and stories</a:t>
            </a:r>
            <a:endParaRPr lang="en-US" sz="2800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Role of Women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057400"/>
            <a:ext cx="3886200" cy="3687763"/>
          </a:xfrm>
        </p:spPr>
        <p:txBody>
          <a:bodyPr/>
          <a:lstStyle/>
          <a:p>
            <a:pPr eaLnBrk="1" hangingPunct="1"/>
            <a:r>
              <a:rPr lang="en-US" sz="2400" smtClean="0"/>
              <a:t>Women are not permitted to speak in church until 1636.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In Puritan eyes, Eve’s corruption extends to all women, and justifies marginalizing them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  <p:pic>
        <p:nvPicPr>
          <p:cNvPr id="8" name="Picture 7" descr="(Pur10) woman and hear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209800"/>
            <a:ext cx="4079421" cy="2945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1321</TotalTime>
  <Words>625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How History Influences Texts</vt:lpstr>
      <vt:lpstr>Puritans left England because:</vt:lpstr>
      <vt:lpstr>Two Important  New England Settlements</vt:lpstr>
      <vt:lpstr>Values of Puritanism</vt:lpstr>
      <vt:lpstr>Values of Puritanism (continued)</vt:lpstr>
      <vt:lpstr>Values of Puritanism (continued)</vt:lpstr>
      <vt:lpstr>Function of Puritan Texts</vt:lpstr>
      <vt:lpstr>Style of Puritan Texts</vt:lpstr>
      <vt:lpstr>The Role of Women</vt:lpstr>
      <vt:lpstr>Authority and Obedience:  The Foundations of Puritan Social Order</vt:lpstr>
      <vt:lpstr>USA in 2011: The Puritan Legacy</vt:lpstr>
      <vt:lpstr>Timed Writing:  The Puritan Legacy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Influence on Text</dc:title>
  <dc:creator>Carrie Danielson</dc:creator>
  <cp:lastModifiedBy>Michelle CC</cp:lastModifiedBy>
  <cp:revision>93</cp:revision>
  <cp:lastPrinted>1601-01-01T00:00:00Z</cp:lastPrinted>
  <dcterms:created xsi:type="dcterms:W3CDTF">2008-06-19T17:14:46Z</dcterms:created>
  <dcterms:modified xsi:type="dcterms:W3CDTF">2013-08-15T05:21:44Z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